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handoutMasterIdLst>
    <p:handoutMasterId r:id="rId15"/>
  </p:handoutMasterIdLst>
  <p:sldIdLst>
    <p:sldId id="258" r:id="rId2"/>
    <p:sldId id="259" r:id="rId3"/>
    <p:sldId id="260" r:id="rId4"/>
    <p:sldId id="289" r:id="rId5"/>
    <p:sldId id="262" r:id="rId6"/>
    <p:sldId id="273" r:id="rId7"/>
    <p:sldId id="284" r:id="rId8"/>
    <p:sldId id="263" r:id="rId9"/>
    <p:sldId id="276" r:id="rId10"/>
    <p:sldId id="287" r:id="rId11"/>
    <p:sldId id="288" r:id="rId12"/>
    <p:sldId id="286" r:id="rId13"/>
    <p:sldId id="270" r:id="rId1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52"/>
    <p:restoredTop sz="94715"/>
  </p:normalViewPr>
  <p:slideViewPr>
    <p:cSldViewPr snapToGrid="0" snapToObjects="1">
      <p:cViewPr varScale="1">
        <p:scale>
          <a:sx n="103" d="100"/>
          <a:sy n="103" d="100"/>
        </p:scale>
        <p:origin x="115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248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0DB63-A4DF-2A47-B05F-D9455080724C}" type="datetimeFigureOut">
              <a:rPr kumimoji="1" lang="zh-CN" altLang="en-US" smtClean="0"/>
              <a:t>2018/6/17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1B5D6-89A7-374D-B4AA-E36C457F5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86269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-1" y="414727"/>
            <a:ext cx="6340839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5851161" y="6068518"/>
            <a:ext cx="6340839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10352314" y="220303"/>
            <a:ext cx="1621972" cy="1456097"/>
          </a:xfrm>
          <a:prstGeom prst="frame">
            <a:avLst>
              <a:gd name="adj1" fmla="val 8494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框架 14"/>
          <p:cNvSpPr/>
          <p:nvPr userDrawn="1"/>
        </p:nvSpPr>
        <p:spPr>
          <a:xfrm>
            <a:off x="903513" y="1301110"/>
            <a:ext cx="3907973" cy="1779547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-1" y="414727"/>
            <a:ext cx="2579915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2710542" y="3700073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 userDrawn="1"/>
        </p:nvSpPr>
        <p:spPr>
          <a:xfrm>
            <a:off x="261257" y="4315383"/>
            <a:ext cx="3124200" cy="2127889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99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414727"/>
            <a:ext cx="740229" cy="18603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491343" y="5519058"/>
            <a:ext cx="10700657" cy="92421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8360229" y="742817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013403" y="3581400"/>
            <a:ext cx="1338943" cy="2394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352346" y="2275115"/>
            <a:ext cx="4899025" cy="18070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800"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+mn-lt"/>
              </a:defRPr>
            </a:lvl1pPr>
          </a:lstStyle>
          <a:p>
            <a:pPr lvl="0"/>
            <a:r>
              <a:rPr kumimoji="1" lang="en-US" altLang="zh-CN" dirty="0"/>
              <a:t>NO.1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211113"/>
            <a:ext cx="2736776" cy="898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+mn-lt"/>
              </a:defRPr>
            </a:lvl1pPr>
          </a:lstStyle>
          <a:p>
            <a:pPr lvl="0"/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2492829" y="6379029"/>
            <a:ext cx="9699171" cy="11974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2492829" y="838202"/>
            <a:ext cx="1994365" cy="7619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texturezine.com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3" r:id="rId2"/>
    <p:sldLayoutId id="2147483682" r:id="rId3"/>
    <p:sldLayoutId id="2147483681" r:id="rId4"/>
    <p:sldLayoutId id="2147483680" r:id="rId5"/>
    <p:sldLayoutId id="2147483662" r:id="rId6"/>
    <p:sldLayoutId id="2147483664" r:id="rId7"/>
    <p:sldLayoutId id="2147483663" r:id="rId8"/>
    <p:sldLayoutId id="214748366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hyperlink" Target="http://office.msn.com.cn/" TargetMode="Externa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hyperlink" Target="http://office.msn.com.cn/" TargetMode="Externa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862582" y="2304215"/>
            <a:ext cx="6080602" cy="341632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kumimoji="1" lang="en-GB" altLang="zh-CN" sz="5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Web Architecture and Application Development</a:t>
            </a:r>
            <a:endParaRPr kumimoji="1" lang="zh-CN" altLang="en-US" sz="5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970384" y="1221135"/>
            <a:ext cx="3853543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en-GB" altLang="zh-CN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STUDENT NAME:</a:t>
            </a:r>
            <a:r>
              <a:rPr lang="zh-CN" altLang="en-US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 </a:t>
            </a:r>
            <a:r>
              <a:rPr lang="en-GB" altLang="zh-CN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Keith</a:t>
            </a:r>
            <a:r>
              <a:rPr lang="zh-CN" altLang="en-US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 </a:t>
            </a:r>
            <a:r>
              <a:rPr lang="en-GB" altLang="zh-CN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Bhebe</a:t>
            </a:r>
            <a:endParaRPr lang="zh-CN" altLang="en-US" sz="16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en-US" altLang="zh-CN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SCHOOL: Computer Software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en-GB" altLang="zh-CN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UNIVERSITY: Tianjin University</a:t>
            </a:r>
            <a:endParaRPr lang="zh-CN" altLang="en-US" sz="16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en-GB" altLang="zh-CN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LECTURER</a:t>
            </a:r>
            <a:r>
              <a:rPr lang="zh-CN" altLang="en-US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：</a:t>
            </a:r>
            <a:r>
              <a:rPr lang="en-US" altLang="zh-CN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Eliza 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Dhasaiyan</a:t>
            </a:r>
            <a:endParaRPr lang="zh-CN" altLang="en-US" sz="16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5F1338-9453-4918-8FB4-58EC3F040B8A}"/>
              </a:ext>
            </a:extLst>
          </p:cNvPr>
          <p:cNvSpPr txBox="1"/>
          <p:nvPr/>
        </p:nvSpPr>
        <p:spPr>
          <a:xfrm>
            <a:off x="345233" y="4101348"/>
            <a:ext cx="4637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</a:rPr>
              <a:t>Health Score Calculator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5E393-1DA0-4A99-B51C-4959D3926BE2}"/>
              </a:ext>
            </a:extLst>
          </p:cNvPr>
          <p:cNvSpPr txBox="1"/>
          <p:nvPr/>
        </p:nvSpPr>
        <p:spPr>
          <a:xfrm>
            <a:off x="970384" y="3284376"/>
            <a:ext cx="385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nyashakeith@outlook.com</a:t>
            </a:r>
          </a:p>
        </p:txBody>
      </p:sp>
    </p:spTree>
    <p:extLst>
      <p:ext uri="{BB962C8B-B14F-4D97-AF65-F5344CB8AC3E}">
        <p14:creationId xmlns:p14="http://schemas.microsoft.com/office/powerpoint/2010/main" val="212251746"/>
      </p:ext>
    </p:extLst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NO.4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359291" y="2764156"/>
            <a:ext cx="3206997" cy="1755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zh-CN" sz="4400" b="1" i="0" u="none" strike="noStrike" kern="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TOOLS USED</a:t>
            </a:r>
            <a:endParaRPr kumimoji="1" lang="zh-CN" altLang="en-US" sz="4400" b="1" i="0" u="none" strike="noStrike" kern="0" cap="none" spc="0" normalizeH="0" baseline="0" noProof="0" dirty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77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NO.4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369650" y="272265"/>
            <a:ext cx="2659550" cy="590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zh-CN" sz="2800" b="1" i="0" u="none" strike="noStrike" kern="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PLATFORM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ea typeface="微软雅黑" charset="0"/>
            </a:endParaRPr>
          </a:p>
        </p:txBody>
      </p:sp>
      <p:sp>
        <p:nvSpPr>
          <p:cNvPr id="9" name="环形箭头 8"/>
          <p:cNvSpPr/>
          <p:nvPr/>
        </p:nvSpPr>
        <p:spPr>
          <a:xfrm>
            <a:off x="8787220" y="523723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形状 12"/>
          <p:cNvSpPr/>
          <p:nvPr/>
        </p:nvSpPr>
        <p:spPr>
          <a:xfrm>
            <a:off x="8219608" y="1697948"/>
            <a:ext cx="2043171" cy="2043379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环形箭头 14"/>
          <p:cNvSpPr/>
          <p:nvPr/>
        </p:nvSpPr>
        <p:spPr>
          <a:xfrm>
            <a:off x="8787220" y="2876508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空心弧 16"/>
          <p:cNvSpPr/>
          <p:nvPr/>
        </p:nvSpPr>
        <p:spPr>
          <a:xfrm>
            <a:off x="8365248" y="4186200"/>
            <a:ext cx="1755341" cy="1756189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矩形 23"/>
          <p:cNvSpPr/>
          <p:nvPr/>
        </p:nvSpPr>
        <p:spPr>
          <a:xfrm>
            <a:off x="8947683" y="2174628"/>
            <a:ext cx="5870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</a:rPr>
              <a:t>B</a:t>
            </a:r>
            <a:endParaRPr lang="zh-CN" altLang="en-US" sz="800" dirty="0"/>
          </a:p>
        </p:txBody>
      </p:sp>
      <p:sp>
        <p:nvSpPr>
          <p:cNvPr id="57" name="矩形 56"/>
          <p:cNvSpPr/>
          <p:nvPr/>
        </p:nvSpPr>
        <p:spPr>
          <a:xfrm>
            <a:off x="9500145" y="1005408"/>
            <a:ext cx="6976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>
                <a:blipFill dpi="0" rotWithShape="1">
                  <a:blip r:embed="rId2"/>
                  <a:srcRect/>
                  <a:stretch>
                    <a:fillRect/>
                  </a:stretch>
                </a:blipFill>
              </a:rPr>
              <a:t>A</a:t>
            </a:r>
            <a:endParaRPr lang="zh-CN" altLang="en-US" sz="800" dirty="0"/>
          </a:p>
        </p:txBody>
      </p:sp>
      <p:sp>
        <p:nvSpPr>
          <p:cNvPr id="58" name="矩形 57"/>
          <p:cNvSpPr/>
          <p:nvPr/>
        </p:nvSpPr>
        <p:spPr>
          <a:xfrm>
            <a:off x="9479399" y="3329248"/>
            <a:ext cx="7248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</a:rPr>
              <a:t>C</a:t>
            </a:r>
            <a:endParaRPr lang="zh-CN" altLang="en-US" sz="800" dirty="0"/>
          </a:p>
        </p:txBody>
      </p:sp>
      <p:sp>
        <p:nvSpPr>
          <p:cNvPr id="59" name="矩形 58"/>
          <p:cNvSpPr/>
          <p:nvPr/>
        </p:nvSpPr>
        <p:spPr>
          <a:xfrm>
            <a:off x="8943618" y="4602629"/>
            <a:ext cx="6687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>
                <a:blipFill dpi="0" rotWithShape="1">
                  <a:blip r:embed="rId2"/>
                  <a:srcRect/>
                  <a:stretch>
                    <a:fillRect/>
                  </a:stretch>
                </a:blipFill>
              </a:rPr>
              <a:t>D</a:t>
            </a:r>
            <a:endParaRPr lang="zh-CN" altLang="en-US" sz="800" dirty="0"/>
          </a:p>
        </p:txBody>
      </p:sp>
      <p:grpSp>
        <p:nvGrpSpPr>
          <p:cNvPr id="25" name="组 24"/>
          <p:cNvGrpSpPr/>
          <p:nvPr/>
        </p:nvGrpSpPr>
        <p:grpSpPr>
          <a:xfrm>
            <a:off x="826771" y="1392536"/>
            <a:ext cx="6950813" cy="890669"/>
            <a:chOff x="1268793" y="1914616"/>
            <a:chExt cx="6950813" cy="890669"/>
          </a:xfrm>
        </p:grpSpPr>
        <p:sp>
          <p:nvSpPr>
            <p:cNvPr id="61" name="文本框 60"/>
            <p:cNvSpPr txBox="1"/>
            <p:nvPr/>
          </p:nvSpPr>
          <p:spPr>
            <a:xfrm>
              <a:off x="2099232" y="2032445"/>
              <a:ext cx="6120374" cy="772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lang="en-US" b="1" dirty="0">
                  <a:solidFill>
                    <a:schemeClr val="bg1"/>
                  </a:solidFill>
                </a:rPr>
                <a:t>Dell Inspiron 7572 with specifications of i7-8550U CPU, 16.0GB RAM, 64-bit Windows 10 OS. </a:t>
              </a:r>
              <a:endParaRPr kumimoji="1" lang="zh-CN" altLang="en-US" sz="2000" b="1" kern="0" dirty="0">
                <a:solidFill>
                  <a:schemeClr val="bg1"/>
                </a:solidFill>
                <a:ea typeface="微软雅黑" charset="0"/>
              </a:endParaRPr>
            </a:p>
          </p:txBody>
        </p:sp>
        <p:grpSp>
          <p:nvGrpSpPr>
            <p:cNvPr id="72" name="组 71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i="0" u="none" strike="noStrike" kern="0" cap="none" spc="0" normalizeH="0" baseline="0" noProof="0" dirty="0">
                    <a:ln>
                      <a:noFill/>
                    </a:ln>
                    <a:blipFill>
                      <a:blip r:embed="rId2"/>
                      <a:stretch>
                        <a:fillRect/>
                      </a:stretch>
                    </a:blipFill>
                    <a:effectLst/>
                    <a:uLnTx/>
                    <a:uFillTx/>
                    <a:ea typeface="微软雅黑" charset="0"/>
                  </a:rPr>
                  <a:t>A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endParaRPr>
              </a:p>
            </p:txBody>
          </p:sp>
        </p:grpSp>
      </p:grpSp>
      <p:grpSp>
        <p:nvGrpSpPr>
          <p:cNvPr id="75" name="组 74"/>
          <p:cNvGrpSpPr/>
          <p:nvPr/>
        </p:nvGrpSpPr>
        <p:grpSpPr>
          <a:xfrm>
            <a:off x="826771" y="4767823"/>
            <a:ext cx="6766723" cy="652486"/>
            <a:chOff x="1268793" y="1914616"/>
            <a:chExt cx="6766723" cy="652486"/>
          </a:xfrm>
        </p:grpSpPr>
        <p:sp>
          <p:nvSpPr>
            <p:cNvPr id="77" name="文本框 76"/>
            <p:cNvSpPr txBox="1"/>
            <p:nvPr/>
          </p:nvSpPr>
          <p:spPr>
            <a:xfrm>
              <a:off x="2099232" y="2032445"/>
              <a:ext cx="5936284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WAMPSERVER32</a:t>
              </a:r>
              <a:endParaRPr kumimoji="1" lang="zh-CN" altLang="en-US" sz="2000" b="1" kern="0" dirty="0">
                <a:blipFill>
                  <a:blip r:embed="rId2"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grpSp>
          <p:nvGrpSpPr>
            <p:cNvPr id="78" name="组 77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kern="0" dirty="0">
                    <a:blipFill>
                      <a:blip r:embed="rId2"/>
                      <a:stretch>
                        <a:fillRect/>
                      </a:stretch>
                    </a:blipFill>
                    <a:ea typeface="微软雅黑" charset="0"/>
                  </a:rPr>
                  <a:t>D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endParaRPr>
              </a:p>
            </p:txBody>
          </p:sp>
        </p:grpSp>
      </p:grpSp>
      <p:grpSp>
        <p:nvGrpSpPr>
          <p:cNvPr id="81" name="组 80"/>
          <p:cNvGrpSpPr/>
          <p:nvPr/>
        </p:nvGrpSpPr>
        <p:grpSpPr>
          <a:xfrm>
            <a:off x="826771" y="3642728"/>
            <a:ext cx="6950814" cy="652486"/>
            <a:chOff x="1268793" y="1914616"/>
            <a:chExt cx="6950814" cy="652486"/>
          </a:xfrm>
        </p:grpSpPr>
        <p:sp>
          <p:nvSpPr>
            <p:cNvPr id="83" name="文本框 82"/>
            <p:cNvSpPr txBox="1"/>
            <p:nvPr/>
          </p:nvSpPr>
          <p:spPr>
            <a:xfrm>
              <a:off x="2099232" y="2032445"/>
              <a:ext cx="6120375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NOTEPAD++ TEXT EDITOR</a:t>
              </a:r>
              <a:endParaRPr kumimoji="1" lang="zh-CN" altLang="en-US" sz="2000" b="1" kern="0" dirty="0">
                <a:blipFill>
                  <a:blip r:embed="rId2"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grpSp>
          <p:nvGrpSpPr>
            <p:cNvPr id="84" name="组 83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kern="0" dirty="0">
                    <a:blipFill>
                      <a:blip r:embed="rId2"/>
                      <a:stretch>
                        <a:fillRect/>
                      </a:stretch>
                    </a:blipFill>
                    <a:ea typeface="微软雅黑" charset="0"/>
                  </a:rPr>
                  <a:t>C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endParaRPr>
              </a:p>
            </p:txBody>
          </p:sp>
        </p:grpSp>
      </p:grpSp>
      <p:grpSp>
        <p:nvGrpSpPr>
          <p:cNvPr id="87" name="组 86"/>
          <p:cNvGrpSpPr/>
          <p:nvPr/>
        </p:nvGrpSpPr>
        <p:grpSpPr>
          <a:xfrm>
            <a:off x="826771" y="2517632"/>
            <a:ext cx="6766723" cy="652486"/>
            <a:chOff x="1268793" y="1914616"/>
            <a:chExt cx="6766723" cy="652486"/>
          </a:xfrm>
        </p:grpSpPr>
        <p:sp>
          <p:nvSpPr>
            <p:cNvPr id="89" name="文本框 88"/>
            <p:cNvSpPr txBox="1"/>
            <p:nvPr/>
          </p:nvSpPr>
          <p:spPr>
            <a:xfrm>
              <a:off x="2099232" y="2032445"/>
              <a:ext cx="5936284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en-GB" altLang="zh-CN" sz="2000" b="1" kern="0" dirty="0">
                  <a:blipFill>
                    <a:blip r:embed="rId2">
                      <a:extLst/>
                    </a:blip>
                    <a:stretch>
                      <a:fillRect/>
                    </a:stretch>
                  </a:blipFill>
                  <a:ea typeface="微软雅黑" charset="0"/>
                </a:rPr>
                <a:t>PHPADMIN, MYSQL DATABASE, BOOTSTRAP </a:t>
              </a:r>
              <a:endParaRPr kumimoji="1" lang="zh-CN" altLang="en-US" sz="2000" b="1" kern="0" dirty="0">
                <a:blipFill>
                  <a:blip r:embed="rId2"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grpSp>
          <p:nvGrpSpPr>
            <p:cNvPr id="90" name="组 89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i="0" u="none" strike="noStrike" kern="0" cap="none" spc="0" normalizeH="0" baseline="0" noProof="0" dirty="0">
                    <a:ln>
                      <a:noFill/>
                    </a:ln>
                    <a:blipFill>
                      <a:blip r:embed="rId2"/>
                      <a:stretch>
                        <a:fillRect/>
                      </a:stretch>
                    </a:blipFill>
                    <a:effectLst/>
                    <a:uLnTx/>
                    <a:uFillTx/>
                    <a:ea typeface="微软雅黑" charset="0"/>
                  </a:rPr>
                  <a:t>B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13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862582" y="2304215"/>
            <a:ext cx="6080602" cy="341632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kumimoji="1" lang="en-GB" altLang="zh-CN" sz="5400" b="1" dirty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Web Architecture and Application Development</a:t>
            </a:r>
            <a:endParaRPr kumimoji="1" lang="zh-CN" altLang="en-US" sz="54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970384" y="1221135"/>
            <a:ext cx="3853543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en-GB" altLang="zh-CN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STUDENT NAME:</a:t>
            </a:r>
            <a:r>
              <a:rPr lang="zh-CN" altLang="en-US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 </a:t>
            </a:r>
            <a:r>
              <a:rPr lang="en-GB" altLang="zh-CN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Keith</a:t>
            </a:r>
            <a:r>
              <a:rPr lang="zh-CN" altLang="en-US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 </a:t>
            </a:r>
            <a:r>
              <a:rPr lang="en-GB" altLang="zh-CN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Bhebe</a:t>
            </a:r>
            <a:endParaRPr lang="zh-CN" altLang="en-US" sz="16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en-US" altLang="zh-CN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SCHOOL: Computer Software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en-GB" altLang="zh-CN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UNIVERSITY: Tianjin University</a:t>
            </a:r>
            <a:endParaRPr lang="zh-CN" altLang="en-US" sz="16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en-GB" altLang="zh-CN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LECTURER</a:t>
            </a:r>
            <a:r>
              <a:rPr lang="zh-CN" altLang="en-US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：</a:t>
            </a:r>
            <a:r>
              <a:rPr lang="en-US" altLang="zh-CN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Eliza 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Dhasaiyan</a:t>
            </a:r>
            <a:endParaRPr lang="zh-CN" altLang="en-US" sz="16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5F1338-9453-4918-8FB4-58EC3F040B8A}"/>
              </a:ext>
            </a:extLst>
          </p:cNvPr>
          <p:cNvSpPr txBox="1"/>
          <p:nvPr/>
        </p:nvSpPr>
        <p:spPr>
          <a:xfrm>
            <a:off x="345233" y="3536302"/>
            <a:ext cx="4637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</a:rPr>
              <a:t>Health Score Calculator</a:t>
            </a:r>
          </a:p>
        </p:txBody>
      </p:sp>
    </p:spTree>
    <p:extLst>
      <p:ext uri="{BB962C8B-B14F-4D97-AF65-F5344CB8AC3E}">
        <p14:creationId xmlns:p14="http://schemas.microsoft.com/office/powerpoint/2010/main" val="2040769596"/>
      </p:ext>
    </p:extLst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7951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08954" y="2346077"/>
            <a:ext cx="28782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en-GB" altLang="zh-CN" sz="4000" b="1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THANK YOU</a:t>
            </a:r>
            <a:endParaRPr lang="zh-CN" altLang="en-US" sz="4000" b="1" dirty="0">
              <a:solidFill>
                <a:schemeClr val="bg1"/>
              </a:solidFill>
              <a:latin typeface="Segoe UI Light"/>
              <a:ea typeface="微软雅黑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1088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8889" y="1484151"/>
            <a:ext cx="4924938" cy="110799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none" rtlCol="0">
            <a:spAutoFit/>
          </a:bodyPr>
          <a:lstStyle/>
          <a:p>
            <a:r>
              <a:rPr kumimoji="1" lang="en-US" altLang="zh-CN" sz="6600" b="1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CONTENTS</a:t>
            </a:r>
            <a:endParaRPr kumimoji="1" lang="zh-CN" altLang="en-US" sz="66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7" name="组 76"/>
          <p:cNvGrpSpPr/>
          <p:nvPr/>
        </p:nvGrpSpPr>
        <p:grpSpPr>
          <a:xfrm>
            <a:off x="6307494" y="1142408"/>
            <a:ext cx="5598365" cy="1367578"/>
            <a:chOff x="7966701" y="1022486"/>
            <a:chExt cx="2676317" cy="1194267"/>
          </a:xfrm>
        </p:grpSpPr>
        <p:sp>
          <p:nvSpPr>
            <p:cNvPr id="36" name="文本框 35"/>
            <p:cNvSpPr txBox="1"/>
            <p:nvPr/>
          </p:nvSpPr>
          <p:spPr>
            <a:xfrm>
              <a:off x="7966701" y="1022486"/>
              <a:ext cx="541942" cy="967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600" b="1" i="0" u="none" strike="noStrike" kern="0" cap="none" spc="0" normalizeH="0" baseline="0" noProof="0" dirty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rPr>
                <a:t>01</a:t>
              </a:r>
              <a:endParaRPr kumimoji="1" lang="zh-CN" altLang="en-US" sz="6600" b="1" i="0" u="none" strike="noStrike" kern="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9309790" y="1211768"/>
              <a:ext cx="1333228" cy="1004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GB" altLang="zh-CN" sz="28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AIM</a:t>
              </a:r>
              <a:r>
                <a:rPr kumimoji="1" lang="zh-CN" altLang="en-US" sz="28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 </a:t>
              </a:r>
              <a:r>
                <a:rPr kumimoji="1" lang="en-GB" altLang="zh-CN" sz="28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OF THE PROJECT</a:t>
              </a:r>
              <a:endParaRPr kumimoji="1" lang="zh-CN" altLang="en-US" sz="2800" b="1" i="0" u="none" strike="noStrike" kern="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endParaRPr>
            </a:p>
          </p:txBody>
        </p:sp>
        <p:cxnSp>
          <p:nvCxnSpPr>
            <p:cNvPr id="38" name="直线连接符 37"/>
            <p:cNvCxnSpPr/>
            <p:nvPr/>
          </p:nvCxnSpPr>
          <p:spPr>
            <a:xfrm>
              <a:off x="9012045" y="111739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78" name="组 77"/>
          <p:cNvGrpSpPr/>
          <p:nvPr/>
        </p:nvGrpSpPr>
        <p:grpSpPr>
          <a:xfrm>
            <a:off x="6307495" y="2065738"/>
            <a:ext cx="5598362" cy="1367579"/>
            <a:chOff x="7966702" y="1945816"/>
            <a:chExt cx="2676316" cy="1194268"/>
          </a:xfrm>
        </p:grpSpPr>
        <p:sp>
          <p:nvSpPr>
            <p:cNvPr id="54" name="文本框 53"/>
            <p:cNvSpPr txBox="1"/>
            <p:nvPr/>
          </p:nvSpPr>
          <p:spPr>
            <a:xfrm>
              <a:off x="7966702" y="1945816"/>
              <a:ext cx="763679" cy="967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600" b="1" i="0" u="none" strike="noStrike" kern="0" cap="none" spc="0" normalizeH="0" baseline="0" noProof="0" dirty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rPr>
                <a:t>02</a:t>
              </a:r>
              <a:endParaRPr kumimoji="1" lang="zh-CN" altLang="en-US" sz="6600" b="1" i="0" u="none" strike="noStrike" kern="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9309790" y="2135098"/>
              <a:ext cx="1333228" cy="1004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GB" altLang="zh-CN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rPr>
                <a:t>GRA</a:t>
              </a:r>
              <a:r>
                <a:rPr kumimoji="1" lang="en-GB" altLang="zh-CN" sz="28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PHIC USER INTERFACE</a:t>
              </a:r>
              <a:endParaRPr kumimoji="1" lang="zh-CN" altLang="en-US" sz="2800" b="1" i="0" u="none" strike="noStrike" kern="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endParaRPr>
            </a:p>
          </p:txBody>
        </p:sp>
        <p:cxnSp>
          <p:nvCxnSpPr>
            <p:cNvPr id="56" name="直线连接符 55"/>
            <p:cNvCxnSpPr/>
            <p:nvPr/>
          </p:nvCxnSpPr>
          <p:spPr>
            <a:xfrm>
              <a:off x="9012045" y="204072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79" name="组 78"/>
          <p:cNvGrpSpPr/>
          <p:nvPr/>
        </p:nvGrpSpPr>
        <p:grpSpPr>
          <a:xfrm>
            <a:off x="6307495" y="2989066"/>
            <a:ext cx="5598364" cy="1107996"/>
            <a:chOff x="7971631" y="2869146"/>
            <a:chExt cx="2676317" cy="920888"/>
          </a:xfrm>
        </p:grpSpPr>
        <p:sp>
          <p:nvSpPr>
            <p:cNvPr id="58" name="文本框 57"/>
            <p:cNvSpPr txBox="1"/>
            <p:nvPr/>
          </p:nvSpPr>
          <p:spPr>
            <a:xfrm>
              <a:off x="7971631" y="2869146"/>
              <a:ext cx="541942" cy="920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600" b="1" i="0" u="none" strike="noStrike" kern="0" cap="none" spc="0" normalizeH="0" baseline="0" noProof="0" dirty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rPr>
                <a:t>03</a:t>
              </a:r>
              <a:endParaRPr kumimoji="1" lang="zh-CN" altLang="en-US" sz="6600" b="1" i="0" u="none" strike="noStrike" kern="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9314720" y="3058428"/>
              <a:ext cx="1333228" cy="49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GB" altLang="zh-CN" sz="28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SUMMARY</a:t>
              </a:r>
              <a:endParaRPr kumimoji="1" lang="zh-CN" altLang="en-US" sz="2800" b="1" i="0" u="none" strike="noStrike" kern="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endParaRPr>
            </a:p>
          </p:txBody>
        </p:sp>
        <p:cxnSp>
          <p:nvCxnSpPr>
            <p:cNvPr id="60" name="直线连接符 59"/>
            <p:cNvCxnSpPr/>
            <p:nvPr/>
          </p:nvCxnSpPr>
          <p:spPr>
            <a:xfrm>
              <a:off x="9016975" y="296405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15" name="组 76">
            <a:extLst>
              <a:ext uri="{FF2B5EF4-FFF2-40B4-BE49-F238E27FC236}">
                <a16:creationId xmlns:a16="http://schemas.microsoft.com/office/drawing/2014/main" id="{3BDD1B0F-A8D7-4F9F-95AA-2F35FF46F711}"/>
              </a:ext>
            </a:extLst>
          </p:cNvPr>
          <p:cNvGrpSpPr/>
          <p:nvPr/>
        </p:nvGrpSpPr>
        <p:grpSpPr>
          <a:xfrm>
            <a:off x="6317806" y="3845395"/>
            <a:ext cx="5598365" cy="1107996"/>
            <a:chOff x="7966701" y="1022486"/>
            <a:chExt cx="2676317" cy="967581"/>
          </a:xfrm>
        </p:grpSpPr>
        <p:sp>
          <p:nvSpPr>
            <p:cNvPr id="16" name="文本框 35">
              <a:extLst>
                <a:ext uri="{FF2B5EF4-FFF2-40B4-BE49-F238E27FC236}">
                  <a16:creationId xmlns:a16="http://schemas.microsoft.com/office/drawing/2014/main" id="{C65BF7BA-7E7C-4157-BC78-05725C7597B5}"/>
                </a:ext>
              </a:extLst>
            </p:cNvPr>
            <p:cNvSpPr txBox="1"/>
            <p:nvPr/>
          </p:nvSpPr>
          <p:spPr>
            <a:xfrm>
              <a:off x="7966701" y="1022486"/>
              <a:ext cx="541942" cy="967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600" b="1" i="0" u="none" strike="noStrike" kern="0" cap="none" spc="0" normalizeH="0" baseline="0" noProof="0" dirty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rPr>
                <a:t>04</a:t>
              </a:r>
              <a:endParaRPr kumimoji="1" lang="zh-CN" altLang="en-US" sz="6600" b="1" i="0" u="none" strike="noStrike" kern="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endParaRPr>
            </a:p>
          </p:txBody>
        </p:sp>
        <p:sp>
          <p:nvSpPr>
            <p:cNvPr id="17" name="文本框 36">
              <a:extLst>
                <a:ext uri="{FF2B5EF4-FFF2-40B4-BE49-F238E27FC236}">
                  <a16:creationId xmlns:a16="http://schemas.microsoft.com/office/drawing/2014/main" id="{C08317ED-E0F7-4EC0-8175-8424304AD9F8}"/>
                </a:ext>
              </a:extLst>
            </p:cNvPr>
            <p:cNvSpPr txBox="1"/>
            <p:nvPr/>
          </p:nvSpPr>
          <p:spPr>
            <a:xfrm>
              <a:off x="9309790" y="1211768"/>
              <a:ext cx="1333228" cy="515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GB" altLang="zh-CN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rPr>
                <a:t>TOOLS USED</a:t>
              </a:r>
              <a:endParaRPr kumimoji="1" lang="zh-CN" altLang="en-US" sz="2800" b="1" i="0" u="none" strike="noStrike" kern="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endParaRPr>
            </a:p>
          </p:txBody>
        </p:sp>
        <p:cxnSp>
          <p:nvCxnSpPr>
            <p:cNvPr id="18" name="直线连接符 37">
              <a:extLst>
                <a:ext uri="{FF2B5EF4-FFF2-40B4-BE49-F238E27FC236}">
                  <a16:creationId xmlns:a16="http://schemas.microsoft.com/office/drawing/2014/main" id="{D37C8492-ED5A-4E30-9084-B42AB2DE85B6}"/>
                </a:ext>
              </a:extLst>
            </p:cNvPr>
            <p:cNvCxnSpPr/>
            <p:nvPr/>
          </p:nvCxnSpPr>
          <p:spPr>
            <a:xfrm>
              <a:off x="9012045" y="111739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359291" y="2764156"/>
            <a:ext cx="3206997" cy="263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zh-CN" sz="4400" b="1" i="0" u="none" strike="noStrike" kern="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AIM OF THE PROJECT</a:t>
            </a:r>
            <a:endParaRPr kumimoji="1" lang="zh-CN" altLang="en-US" sz="4400" b="1" i="0" u="none" strike="noStrike" kern="0" cap="none" spc="0" normalizeH="0" baseline="0" noProof="0" dirty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596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2118374" cy="590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zh-CN" sz="2800" b="1" i="0" u="none" strike="noStrike" kern="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AIM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ea typeface="微软雅黑" charset="0"/>
            </a:endParaRPr>
          </a:p>
        </p:txBody>
      </p:sp>
      <p:sp>
        <p:nvSpPr>
          <p:cNvPr id="9" name="环形箭头 8"/>
          <p:cNvSpPr/>
          <p:nvPr/>
        </p:nvSpPr>
        <p:spPr>
          <a:xfrm>
            <a:off x="8787220" y="523723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形状 12"/>
          <p:cNvSpPr/>
          <p:nvPr/>
        </p:nvSpPr>
        <p:spPr>
          <a:xfrm>
            <a:off x="8219608" y="1697948"/>
            <a:ext cx="2043171" cy="2043379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环形箭头 14"/>
          <p:cNvSpPr/>
          <p:nvPr/>
        </p:nvSpPr>
        <p:spPr>
          <a:xfrm>
            <a:off x="8787220" y="2876508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空心弧 16"/>
          <p:cNvSpPr/>
          <p:nvPr/>
        </p:nvSpPr>
        <p:spPr>
          <a:xfrm>
            <a:off x="8365248" y="4186200"/>
            <a:ext cx="1755341" cy="1756189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矩形 23"/>
          <p:cNvSpPr/>
          <p:nvPr/>
        </p:nvSpPr>
        <p:spPr>
          <a:xfrm>
            <a:off x="8947683" y="2174628"/>
            <a:ext cx="5870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</a:rPr>
              <a:t>B</a:t>
            </a:r>
            <a:endParaRPr lang="zh-CN" altLang="en-US" sz="800" dirty="0"/>
          </a:p>
        </p:txBody>
      </p:sp>
      <p:sp>
        <p:nvSpPr>
          <p:cNvPr id="57" name="矩形 56"/>
          <p:cNvSpPr/>
          <p:nvPr/>
        </p:nvSpPr>
        <p:spPr>
          <a:xfrm>
            <a:off x="9500145" y="1005408"/>
            <a:ext cx="6976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>
                <a:blipFill dpi="0" rotWithShape="1">
                  <a:blip r:embed="rId2"/>
                  <a:srcRect/>
                  <a:stretch>
                    <a:fillRect/>
                  </a:stretch>
                </a:blipFill>
              </a:rPr>
              <a:t>A</a:t>
            </a:r>
            <a:endParaRPr lang="zh-CN" altLang="en-US" sz="800" dirty="0"/>
          </a:p>
        </p:txBody>
      </p:sp>
      <p:sp>
        <p:nvSpPr>
          <p:cNvPr id="58" name="矩形 57"/>
          <p:cNvSpPr/>
          <p:nvPr/>
        </p:nvSpPr>
        <p:spPr>
          <a:xfrm>
            <a:off x="9479399" y="3329248"/>
            <a:ext cx="7248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</a:rPr>
              <a:t>C</a:t>
            </a:r>
            <a:endParaRPr lang="zh-CN" altLang="en-US" sz="800" dirty="0"/>
          </a:p>
        </p:txBody>
      </p:sp>
      <p:sp>
        <p:nvSpPr>
          <p:cNvPr id="59" name="矩形 58"/>
          <p:cNvSpPr/>
          <p:nvPr/>
        </p:nvSpPr>
        <p:spPr>
          <a:xfrm>
            <a:off x="8943618" y="4602629"/>
            <a:ext cx="6687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>
                <a:blipFill dpi="0" rotWithShape="1">
                  <a:blip r:embed="rId2"/>
                  <a:srcRect/>
                  <a:stretch>
                    <a:fillRect/>
                  </a:stretch>
                </a:blipFill>
              </a:rPr>
              <a:t>D</a:t>
            </a:r>
            <a:endParaRPr lang="zh-CN" altLang="en-US" sz="800" dirty="0"/>
          </a:p>
        </p:txBody>
      </p:sp>
      <p:grpSp>
        <p:nvGrpSpPr>
          <p:cNvPr id="25" name="组 24"/>
          <p:cNvGrpSpPr/>
          <p:nvPr/>
        </p:nvGrpSpPr>
        <p:grpSpPr>
          <a:xfrm>
            <a:off x="826771" y="1392536"/>
            <a:ext cx="6950813" cy="652486"/>
            <a:chOff x="1268793" y="1914616"/>
            <a:chExt cx="6950813" cy="652486"/>
          </a:xfrm>
        </p:grpSpPr>
        <p:sp>
          <p:nvSpPr>
            <p:cNvPr id="61" name="文本框 60"/>
            <p:cNvSpPr txBox="1"/>
            <p:nvPr/>
          </p:nvSpPr>
          <p:spPr>
            <a:xfrm>
              <a:off x="2099232" y="2032445"/>
              <a:ext cx="6120374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TO</a:t>
              </a: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 </a:t>
              </a: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HELP</a:t>
              </a: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 </a:t>
              </a: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ORGANISE</a:t>
              </a: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 </a:t>
              </a: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PATIENTS</a:t>
              </a: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 </a:t>
              </a: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DATA</a:t>
              </a:r>
              <a:endParaRPr kumimoji="1" lang="zh-CN" altLang="en-US" sz="2000" b="1" kern="0" dirty="0">
                <a:blipFill>
                  <a:blip r:embed="rId2"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grpSp>
          <p:nvGrpSpPr>
            <p:cNvPr id="72" name="组 71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i="0" u="none" strike="noStrike" kern="0" cap="none" spc="0" normalizeH="0" baseline="0" noProof="0" dirty="0">
                    <a:ln>
                      <a:noFill/>
                    </a:ln>
                    <a:blipFill>
                      <a:blip r:embed="rId2"/>
                      <a:stretch>
                        <a:fillRect/>
                      </a:stretch>
                    </a:blipFill>
                    <a:effectLst/>
                    <a:uLnTx/>
                    <a:uFillTx/>
                    <a:ea typeface="微软雅黑" charset="0"/>
                  </a:rPr>
                  <a:t>A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endParaRPr>
              </a:p>
            </p:txBody>
          </p:sp>
        </p:grpSp>
      </p:grpSp>
      <p:grpSp>
        <p:nvGrpSpPr>
          <p:cNvPr id="75" name="组 74"/>
          <p:cNvGrpSpPr/>
          <p:nvPr/>
        </p:nvGrpSpPr>
        <p:grpSpPr>
          <a:xfrm>
            <a:off x="826771" y="4767823"/>
            <a:ext cx="6766723" cy="966266"/>
            <a:chOff x="1268793" y="1914616"/>
            <a:chExt cx="6766723" cy="966266"/>
          </a:xfrm>
        </p:grpSpPr>
        <p:sp>
          <p:nvSpPr>
            <p:cNvPr id="77" name="文本框 76"/>
            <p:cNvSpPr txBox="1"/>
            <p:nvPr/>
          </p:nvSpPr>
          <p:spPr>
            <a:xfrm>
              <a:off x="2099232" y="2032445"/>
              <a:ext cx="5936284" cy="8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TO</a:t>
              </a: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 </a:t>
              </a: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HELP</a:t>
              </a: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 </a:t>
              </a: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EVERYONE TO ALWAYS KNOW THEIR HEALTH SITUATION</a:t>
              </a:r>
              <a:endParaRPr kumimoji="1" lang="zh-CN" altLang="en-US" sz="2000" b="1" kern="0" dirty="0">
                <a:blipFill>
                  <a:blip r:embed="rId2"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grpSp>
          <p:nvGrpSpPr>
            <p:cNvPr id="78" name="组 77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kern="0" dirty="0">
                    <a:blipFill>
                      <a:blip r:embed="rId2"/>
                      <a:stretch>
                        <a:fillRect/>
                      </a:stretch>
                    </a:blipFill>
                    <a:ea typeface="微软雅黑" charset="0"/>
                  </a:rPr>
                  <a:t>D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endParaRPr>
              </a:p>
            </p:txBody>
          </p:sp>
        </p:grpSp>
      </p:grpSp>
      <p:grpSp>
        <p:nvGrpSpPr>
          <p:cNvPr id="81" name="组 80"/>
          <p:cNvGrpSpPr/>
          <p:nvPr/>
        </p:nvGrpSpPr>
        <p:grpSpPr>
          <a:xfrm>
            <a:off x="826771" y="3642728"/>
            <a:ext cx="6950814" cy="966266"/>
            <a:chOff x="1268793" y="1914616"/>
            <a:chExt cx="6950814" cy="966266"/>
          </a:xfrm>
        </p:grpSpPr>
        <p:sp>
          <p:nvSpPr>
            <p:cNvPr id="83" name="文本框 82"/>
            <p:cNvSpPr txBox="1"/>
            <p:nvPr/>
          </p:nvSpPr>
          <p:spPr>
            <a:xfrm>
              <a:off x="2099232" y="2032445"/>
              <a:ext cx="6120375" cy="8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TO</a:t>
              </a: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 </a:t>
              </a: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ALSO</a:t>
              </a: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 </a:t>
              </a: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PROVIDE</a:t>
              </a: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 </a:t>
              </a: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PATIENTS PRIOR HISTORY FOR SCORING</a:t>
              </a:r>
              <a:endParaRPr kumimoji="1" lang="zh-CN" altLang="en-US" sz="2000" b="1" kern="0" dirty="0">
                <a:blipFill>
                  <a:blip r:embed="rId2"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grpSp>
          <p:nvGrpSpPr>
            <p:cNvPr id="84" name="组 83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kern="0" dirty="0">
                    <a:blipFill>
                      <a:blip r:embed="rId2"/>
                      <a:stretch>
                        <a:fillRect/>
                      </a:stretch>
                    </a:blipFill>
                    <a:ea typeface="微软雅黑" charset="0"/>
                  </a:rPr>
                  <a:t>C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endParaRPr>
              </a:p>
            </p:txBody>
          </p:sp>
        </p:grpSp>
      </p:grpSp>
      <p:grpSp>
        <p:nvGrpSpPr>
          <p:cNvPr id="87" name="组 86"/>
          <p:cNvGrpSpPr/>
          <p:nvPr/>
        </p:nvGrpSpPr>
        <p:grpSpPr>
          <a:xfrm>
            <a:off x="826771" y="2517632"/>
            <a:ext cx="6766723" cy="652486"/>
            <a:chOff x="1268793" y="1914616"/>
            <a:chExt cx="6766723" cy="652486"/>
          </a:xfrm>
        </p:grpSpPr>
        <p:sp>
          <p:nvSpPr>
            <p:cNvPr id="89" name="文本框 88"/>
            <p:cNvSpPr txBox="1"/>
            <p:nvPr/>
          </p:nvSpPr>
          <p:spPr>
            <a:xfrm>
              <a:off x="2099232" y="2032445"/>
              <a:ext cx="5936284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TO CALCULATE</a:t>
              </a: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 </a:t>
              </a: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HEALTH SCORE FOR PEOPLE </a:t>
              </a:r>
              <a:endParaRPr kumimoji="1" lang="zh-CN" altLang="en-US" sz="2000" b="1" kern="0" dirty="0">
                <a:blipFill>
                  <a:blip r:embed="rId2"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grpSp>
          <p:nvGrpSpPr>
            <p:cNvPr id="90" name="组 89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i="0" u="none" strike="noStrike" kern="0" cap="none" spc="0" normalizeH="0" baseline="0" noProof="0" dirty="0">
                    <a:ln>
                      <a:noFill/>
                    </a:ln>
                    <a:blipFill>
                      <a:blip r:embed="rId2"/>
                      <a:stretch>
                        <a:fillRect/>
                      </a:stretch>
                    </a:blipFill>
                    <a:effectLst/>
                    <a:uLnTx/>
                    <a:uFillTx/>
                    <a:ea typeface="微软雅黑" charset="0"/>
                  </a:rPr>
                  <a:t>B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911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NO.2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359291" y="2656028"/>
            <a:ext cx="3206997" cy="263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zh-CN" sz="4400" b="1" i="0" u="none" strike="noStrike" kern="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GRAPHIC USER INTERFACE</a:t>
            </a:r>
            <a:endParaRPr kumimoji="1" lang="zh-CN" altLang="en-US" sz="4400" b="1" i="0" u="none" strike="noStrike" kern="0" cap="none" spc="0" normalizeH="0" baseline="0" noProof="0" dirty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630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NO.2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作品概述</a:t>
            </a:r>
          </a:p>
        </p:txBody>
      </p:sp>
      <p:sp>
        <p:nvSpPr>
          <p:cNvPr id="14" name="矩形 13"/>
          <p:cNvSpPr/>
          <p:nvPr/>
        </p:nvSpPr>
        <p:spPr>
          <a:xfrm>
            <a:off x="6265618" y="1104533"/>
            <a:ext cx="5103705" cy="1292662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更换图片方法：点击图片后右键，选择“更改图片”即可。标题数字等都可以通过点击和重新输入进行更改，顶部“开始”面板中可以对字体、字号、颜色、行距等进行修改。建议正文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倍字间距。标题数字等都可以通过点击和重新输入进行更改。标题数字等都可以通过点击和重新输入进行更改。</a:t>
            </a:r>
          </a:p>
        </p:txBody>
      </p:sp>
      <p:sp>
        <p:nvSpPr>
          <p:cNvPr id="16" name="矩形 15"/>
          <p:cNvSpPr/>
          <p:nvPr/>
        </p:nvSpPr>
        <p:spPr>
          <a:xfrm>
            <a:off x="7142271" y="3693015"/>
            <a:ext cx="4227052" cy="81253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u="sng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142270" y="3208742"/>
            <a:ext cx="2452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9585">
              <a:lnSpc>
                <a:spcPct val="130000"/>
              </a:lnSpc>
              <a:defRPr/>
            </a:pPr>
            <a:r>
              <a:rPr kumimoji="1" lang="zh-CN" altLang="en-US" sz="2000" b="1" kern="0" dirty="0">
                <a:blipFill>
                  <a:blip r:embed="rId2"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6265618" y="3132804"/>
            <a:ext cx="851758" cy="652486"/>
            <a:chOff x="5388966" y="2551148"/>
            <a:chExt cx="851758" cy="652486"/>
          </a:xfrm>
        </p:grpSpPr>
        <p:sp>
          <p:nvSpPr>
            <p:cNvPr id="4" name="椭圆 3"/>
            <p:cNvSpPr/>
            <p:nvPr/>
          </p:nvSpPr>
          <p:spPr>
            <a:xfrm>
              <a:off x="5458014" y="2551148"/>
              <a:ext cx="644317" cy="6443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388966" y="2551148"/>
              <a:ext cx="851758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rPr>
                <a:t>01</a:t>
              </a:r>
              <a:endParaRPr kumimoji="1" lang="zh-CN" altLang="en-US" sz="2800" b="1" i="0" u="none" strike="noStrike" kern="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7142271" y="5065756"/>
            <a:ext cx="4227052" cy="81253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u="sng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142270" y="4581483"/>
            <a:ext cx="2452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9585">
              <a:lnSpc>
                <a:spcPct val="130000"/>
              </a:lnSpc>
              <a:defRPr/>
            </a:pPr>
            <a:r>
              <a:rPr kumimoji="1" lang="zh-CN" altLang="en-US" sz="2000" b="1" kern="0" dirty="0">
                <a:blipFill>
                  <a:blip r:embed="rId2"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</a:p>
        </p:txBody>
      </p:sp>
      <p:grpSp>
        <p:nvGrpSpPr>
          <p:cNvPr id="31" name="组 30"/>
          <p:cNvGrpSpPr/>
          <p:nvPr/>
        </p:nvGrpSpPr>
        <p:grpSpPr>
          <a:xfrm>
            <a:off x="6265618" y="4505545"/>
            <a:ext cx="851758" cy="652486"/>
            <a:chOff x="5388966" y="2551148"/>
            <a:chExt cx="851758" cy="652486"/>
          </a:xfrm>
        </p:grpSpPr>
        <p:sp>
          <p:nvSpPr>
            <p:cNvPr id="32" name="椭圆 31"/>
            <p:cNvSpPr/>
            <p:nvPr/>
          </p:nvSpPr>
          <p:spPr>
            <a:xfrm>
              <a:off x="5458014" y="2551148"/>
              <a:ext cx="644317" cy="6443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388966" y="2551148"/>
              <a:ext cx="851758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rPr>
                <a:t>02</a:t>
              </a:r>
              <a:endParaRPr kumimoji="1" lang="zh-CN" altLang="en-US" sz="2800" b="1" i="0" u="none" strike="noStrike" kern="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9" t="28365" r="30632" b="14206"/>
          <a:stretch/>
        </p:blipFill>
        <p:spPr>
          <a:xfrm>
            <a:off x="-1" y="1224643"/>
            <a:ext cx="5845630" cy="4653643"/>
          </a:xfrm>
          <a:prstGeom prst="rect">
            <a:avLst/>
          </a:prstGeom>
          <a:effectLst/>
        </p:spPr>
      </p:pic>
      <p:pic>
        <p:nvPicPr>
          <p:cNvPr id="18" name="图片 17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4" y="6277730"/>
            <a:ext cx="1828800" cy="243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8ECDA-024E-4E5B-951F-E0A9FD899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568"/>
            <a:ext cx="12192000" cy="685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NO.2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作品概述</a:t>
            </a:r>
          </a:p>
        </p:txBody>
      </p:sp>
      <p:sp>
        <p:nvSpPr>
          <p:cNvPr id="14" name="矩形 13"/>
          <p:cNvSpPr/>
          <p:nvPr/>
        </p:nvSpPr>
        <p:spPr>
          <a:xfrm>
            <a:off x="6265618" y="1104533"/>
            <a:ext cx="5103705" cy="1292662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更换图片方法：点击图片后右键，选择“更改图片”即可。标题数字等都可以通过点击和重新输入进行更改，顶部“开始”面板中可以对字体、字号、颜色、行距等进行修改。建议正文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倍字间距。标题数字等都可以通过点击和重新输入进行更改。标题数字等都可以通过点击和重新输入进行更改。</a:t>
            </a:r>
          </a:p>
        </p:txBody>
      </p:sp>
      <p:sp>
        <p:nvSpPr>
          <p:cNvPr id="16" name="矩形 15"/>
          <p:cNvSpPr/>
          <p:nvPr/>
        </p:nvSpPr>
        <p:spPr>
          <a:xfrm>
            <a:off x="7142271" y="3693015"/>
            <a:ext cx="4227052" cy="81253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u="sng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142270" y="3208742"/>
            <a:ext cx="2452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9585">
              <a:lnSpc>
                <a:spcPct val="130000"/>
              </a:lnSpc>
              <a:defRPr/>
            </a:pPr>
            <a:r>
              <a:rPr kumimoji="1" lang="zh-CN" altLang="en-US" sz="2000" b="1" kern="0" dirty="0">
                <a:blipFill>
                  <a:blip r:embed="rId2"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6265618" y="3132804"/>
            <a:ext cx="851758" cy="652486"/>
            <a:chOff x="5388966" y="2551148"/>
            <a:chExt cx="851758" cy="652486"/>
          </a:xfrm>
        </p:grpSpPr>
        <p:sp>
          <p:nvSpPr>
            <p:cNvPr id="4" name="椭圆 3"/>
            <p:cNvSpPr/>
            <p:nvPr/>
          </p:nvSpPr>
          <p:spPr>
            <a:xfrm>
              <a:off x="5458014" y="2551148"/>
              <a:ext cx="644317" cy="6443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388966" y="2551148"/>
              <a:ext cx="851758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rPr>
                <a:t>01</a:t>
              </a:r>
              <a:endParaRPr kumimoji="1" lang="zh-CN" altLang="en-US" sz="2800" b="1" i="0" u="none" strike="noStrike" kern="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7142271" y="5065756"/>
            <a:ext cx="4227052" cy="81253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u="sng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142270" y="4581483"/>
            <a:ext cx="2452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9585">
              <a:lnSpc>
                <a:spcPct val="130000"/>
              </a:lnSpc>
              <a:defRPr/>
            </a:pPr>
            <a:r>
              <a:rPr kumimoji="1" lang="zh-CN" altLang="en-US" sz="2000" b="1" kern="0" dirty="0">
                <a:blipFill>
                  <a:blip r:embed="rId2"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</a:p>
        </p:txBody>
      </p:sp>
      <p:grpSp>
        <p:nvGrpSpPr>
          <p:cNvPr id="31" name="组 30"/>
          <p:cNvGrpSpPr/>
          <p:nvPr/>
        </p:nvGrpSpPr>
        <p:grpSpPr>
          <a:xfrm>
            <a:off x="6265618" y="4505545"/>
            <a:ext cx="851758" cy="652486"/>
            <a:chOff x="5388966" y="2551148"/>
            <a:chExt cx="851758" cy="652486"/>
          </a:xfrm>
        </p:grpSpPr>
        <p:sp>
          <p:nvSpPr>
            <p:cNvPr id="32" name="椭圆 31"/>
            <p:cNvSpPr/>
            <p:nvPr/>
          </p:nvSpPr>
          <p:spPr>
            <a:xfrm>
              <a:off x="5458014" y="2551148"/>
              <a:ext cx="644317" cy="6443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388966" y="2551148"/>
              <a:ext cx="851758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rPr>
                <a:t>02</a:t>
              </a:r>
              <a:endParaRPr kumimoji="1" lang="zh-CN" altLang="en-US" sz="2800" b="1" i="0" u="none" strike="noStrike" kern="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9" t="28365" r="30632" b="14206"/>
          <a:stretch/>
        </p:blipFill>
        <p:spPr>
          <a:xfrm>
            <a:off x="-1" y="1224643"/>
            <a:ext cx="5845630" cy="4653643"/>
          </a:xfrm>
          <a:prstGeom prst="rect">
            <a:avLst/>
          </a:prstGeom>
          <a:effectLst/>
        </p:spPr>
      </p:pic>
      <p:pic>
        <p:nvPicPr>
          <p:cNvPr id="18" name="图片 17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4" y="6277730"/>
            <a:ext cx="1828800" cy="243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8ECDA-024E-4E5B-951F-E0A9FD899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568"/>
            <a:ext cx="12192000" cy="6850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F81FEC-4A77-42AA-9382-68F82AC73E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" y="0"/>
            <a:ext cx="1216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1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NO.3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321968" y="3173748"/>
            <a:ext cx="3206997" cy="884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zh-CN" sz="4400" b="1" i="0" u="none" strike="noStrike" kern="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SUMMARY</a:t>
            </a:r>
            <a:endParaRPr kumimoji="1" lang="zh-CN" altLang="en-US" sz="4400" b="1" i="0" u="none" strike="noStrike" kern="0" cap="none" spc="0" normalizeH="0" baseline="0" noProof="0" dirty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725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NO.3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2118374" cy="590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zh-CN" sz="2800" b="1" kern="0" dirty="0">
                <a:blipFill>
                  <a:blip r:embed="rId2"/>
                  <a:stretch>
                    <a:fillRect/>
                  </a:stretch>
                </a:blipFill>
                <a:ea typeface="微软雅黑" charset="0"/>
              </a:rPr>
              <a:t>SUMMARY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ea typeface="微软雅黑" charset="0"/>
            </a:endParaRPr>
          </a:p>
        </p:txBody>
      </p:sp>
      <p:sp>
        <p:nvSpPr>
          <p:cNvPr id="9" name="环形箭头 8"/>
          <p:cNvSpPr/>
          <p:nvPr/>
        </p:nvSpPr>
        <p:spPr>
          <a:xfrm>
            <a:off x="8787220" y="523723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形状 12"/>
          <p:cNvSpPr/>
          <p:nvPr/>
        </p:nvSpPr>
        <p:spPr>
          <a:xfrm>
            <a:off x="8219608" y="1697948"/>
            <a:ext cx="2043171" cy="2043379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环形箭头 14"/>
          <p:cNvSpPr/>
          <p:nvPr/>
        </p:nvSpPr>
        <p:spPr>
          <a:xfrm>
            <a:off x="8787220" y="2876508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空心弧 16"/>
          <p:cNvSpPr/>
          <p:nvPr/>
        </p:nvSpPr>
        <p:spPr>
          <a:xfrm>
            <a:off x="8365248" y="4186200"/>
            <a:ext cx="1755341" cy="1756189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矩形 23"/>
          <p:cNvSpPr/>
          <p:nvPr/>
        </p:nvSpPr>
        <p:spPr>
          <a:xfrm>
            <a:off x="8947683" y="2174628"/>
            <a:ext cx="5870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</a:rPr>
              <a:t>B</a:t>
            </a:r>
            <a:endParaRPr lang="zh-CN" altLang="en-US" sz="800" dirty="0"/>
          </a:p>
        </p:txBody>
      </p:sp>
      <p:sp>
        <p:nvSpPr>
          <p:cNvPr id="57" name="矩形 56"/>
          <p:cNvSpPr/>
          <p:nvPr/>
        </p:nvSpPr>
        <p:spPr>
          <a:xfrm>
            <a:off x="9500145" y="1005408"/>
            <a:ext cx="6976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>
                <a:blipFill dpi="0" rotWithShape="1">
                  <a:blip r:embed="rId2"/>
                  <a:srcRect/>
                  <a:stretch>
                    <a:fillRect/>
                  </a:stretch>
                </a:blipFill>
              </a:rPr>
              <a:t>A</a:t>
            </a:r>
            <a:endParaRPr lang="zh-CN" altLang="en-US" sz="800" dirty="0"/>
          </a:p>
        </p:txBody>
      </p:sp>
      <p:sp>
        <p:nvSpPr>
          <p:cNvPr id="58" name="矩形 57"/>
          <p:cNvSpPr/>
          <p:nvPr/>
        </p:nvSpPr>
        <p:spPr>
          <a:xfrm>
            <a:off x="9479399" y="3329248"/>
            <a:ext cx="7248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</a:rPr>
              <a:t>C</a:t>
            </a:r>
            <a:endParaRPr lang="zh-CN" altLang="en-US" sz="800" dirty="0"/>
          </a:p>
        </p:txBody>
      </p:sp>
      <p:sp>
        <p:nvSpPr>
          <p:cNvPr id="59" name="矩形 58"/>
          <p:cNvSpPr/>
          <p:nvPr/>
        </p:nvSpPr>
        <p:spPr>
          <a:xfrm>
            <a:off x="8943618" y="4602629"/>
            <a:ext cx="6687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>
                <a:blipFill dpi="0" rotWithShape="1">
                  <a:blip r:embed="rId2"/>
                  <a:srcRect/>
                  <a:stretch>
                    <a:fillRect/>
                  </a:stretch>
                </a:blipFill>
              </a:rPr>
              <a:t>D</a:t>
            </a:r>
            <a:endParaRPr lang="zh-CN" altLang="en-US" sz="800" dirty="0"/>
          </a:p>
        </p:txBody>
      </p:sp>
      <p:grpSp>
        <p:nvGrpSpPr>
          <p:cNvPr id="25" name="组 24"/>
          <p:cNvGrpSpPr/>
          <p:nvPr/>
        </p:nvGrpSpPr>
        <p:grpSpPr>
          <a:xfrm>
            <a:off x="826771" y="1392536"/>
            <a:ext cx="6950813" cy="652486"/>
            <a:chOff x="1268793" y="1914616"/>
            <a:chExt cx="6950813" cy="652486"/>
          </a:xfrm>
        </p:grpSpPr>
        <p:sp>
          <p:nvSpPr>
            <p:cNvPr id="61" name="文本框 60"/>
            <p:cNvSpPr txBox="1"/>
            <p:nvPr/>
          </p:nvSpPr>
          <p:spPr>
            <a:xfrm>
              <a:off x="2099232" y="2032445"/>
              <a:ext cx="6120374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TO</a:t>
              </a: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 </a:t>
              </a: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HELP</a:t>
              </a: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 </a:t>
              </a: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ORGANISE</a:t>
              </a: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 </a:t>
              </a: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PATIENTS</a:t>
              </a: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 </a:t>
              </a: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DATA</a:t>
              </a:r>
              <a:endParaRPr kumimoji="1" lang="zh-CN" altLang="en-US" sz="2000" b="1" kern="0" dirty="0">
                <a:blipFill>
                  <a:blip r:embed="rId2"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grpSp>
          <p:nvGrpSpPr>
            <p:cNvPr id="72" name="组 71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i="0" u="none" strike="noStrike" kern="0" cap="none" spc="0" normalizeH="0" baseline="0" noProof="0" dirty="0">
                    <a:ln>
                      <a:noFill/>
                    </a:ln>
                    <a:blipFill>
                      <a:blip r:embed="rId2"/>
                      <a:stretch>
                        <a:fillRect/>
                      </a:stretch>
                    </a:blipFill>
                    <a:effectLst/>
                    <a:uLnTx/>
                    <a:uFillTx/>
                    <a:ea typeface="微软雅黑" charset="0"/>
                  </a:rPr>
                  <a:t>A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endParaRPr>
              </a:p>
            </p:txBody>
          </p:sp>
        </p:grpSp>
      </p:grpSp>
      <p:grpSp>
        <p:nvGrpSpPr>
          <p:cNvPr id="75" name="组 74"/>
          <p:cNvGrpSpPr/>
          <p:nvPr/>
        </p:nvGrpSpPr>
        <p:grpSpPr>
          <a:xfrm>
            <a:off x="826771" y="4767823"/>
            <a:ext cx="6766723" cy="966266"/>
            <a:chOff x="1268793" y="1914616"/>
            <a:chExt cx="6766723" cy="966266"/>
          </a:xfrm>
        </p:grpSpPr>
        <p:sp>
          <p:nvSpPr>
            <p:cNvPr id="77" name="文本框 76"/>
            <p:cNvSpPr txBox="1"/>
            <p:nvPr/>
          </p:nvSpPr>
          <p:spPr>
            <a:xfrm>
              <a:off x="2099232" y="2032445"/>
              <a:ext cx="5936284" cy="8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TO</a:t>
              </a: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 </a:t>
              </a: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HELP</a:t>
              </a: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 </a:t>
              </a: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EVERYONE TO ALWAYS KNOW THEIR HEALTH SITUATION</a:t>
              </a:r>
              <a:endParaRPr kumimoji="1" lang="zh-CN" altLang="en-US" sz="2000" b="1" kern="0" dirty="0">
                <a:blipFill>
                  <a:blip r:embed="rId2"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grpSp>
          <p:nvGrpSpPr>
            <p:cNvPr id="78" name="组 77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kern="0" dirty="0">
                    <a:blipFill>
                      <a:blip r:embed="rId2"/>
                      <a:stretch>
                        <a:fillRect/>
                      </a:stretch>
                    </a:blipFill>
                    <a:ea typeface="微软雅黑" charset="0"/>
                  </a:rPr>
                  <a:t>D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endParaRPr>
              </a:p>
            </p:txBody>
          </p:sp>
        </p:grpSp>
      </p:grpSp>
      <p:grpSp>
        <p:nvGrpSpPr>
          <p:cNvPr id="81" name="组 80"/>
          <p:cNvGrpSpPr/>
          <p:nvPr/>
        </p:nvGrpSpPr>
        <p:grpSpPr>
          <a:xfrm>
            <a:off x="826771" y="3642728"/>
            <a:ext cx="6950814" cy="966266"/>
            <a:chOff x="1268793" y="1914616"/>
            <a:chExt cx="6950814" cy="966266"/>
          </a:xfrm>
        </p:grpSpPr>
        <p:sp>
          <p:nvSpPr>
            <p:cNvPr id="83" name="文本框 82"/>
            <p:cNvSpPr txBox="1"/>
            <p:nvPr/>
          </p:nvSpPr>
          <p:spPr>
            <a:xfrm>
              <a:off x="2099232" y="2032445"/>
              <a:ext cx="6120375" cy="8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TO</a:t>
              </a: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 </a:t>
              </a: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ALSO</a:t>
              </a: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 </a:t>
              </a: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PROVIDE</a:t>
              </a: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 </a:t>
              </a: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PATIENTS PRIOR HISTORY FOR SCORING</a:t>
              </a:r>
              <a:endParaRPr kumimoji="1" lang="zh-CN" altLang="en-US" sz="2000" b="1" kern="0" dirty="0">
                <a:blipFill>
                  <a:blip r:embed="rId2"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grpSp>
          <p:nvGrpSpPr>
            <p:cNvPr id="84" name="组 83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kern="0" dirty="0">
                    <a:blipFill>
                      <a:blip r:embed="rId2"/>
                      <a:stretch>
                        <a:fillRect/>
                      </a:stretch>
                    </a:blipFill>
                    <a:ea typeface="微软雅黑" charset="0"/>
                  </a:rPr>
                  <a:t>C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endParaRPr>
              </a:p>
            </p:txBody>
          </p:sp>
        </p:grpSp>
      </p:grpSp>
      <p:grpSp>
        <p:nvGrpSpPr>
          <p:cNvPr id="87" name="组 86"/>
          <p:cNvGrpSpPr/>
          <p:nvPr/>
        </p:nvGrpSpPr>
        <p:grpSpPr>
          <a:xfrm>
            <a:off x="826771" y="2517632"/>
            <a:ext cx="6766723" cy="652486"/>
            <a:chOff x="1268793" y="1914616"/>
            <a:chExt cx="6766723" cy="652486"/>
          </a:xfrm>
        </p:grpSpPr>
        <p:sp>
          <p:nvSpPr>
            <p:cNvPr id="89" name="文本框 88"/>
            <p:cNvSpPr txBox="1"/>
            <p:nvPr/>
          </p:nvSpPr>
          <p:spPr>
            <a:xfrm>
              <a:off x="2099232" y="2032445"/>
              <a:ext cx="5936284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TO CALCULATE</a:t>
              </a: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 </a:t>
              </a:r>
              <a:r>
                <a:rPr kumimoji="1" lang="en-GB" altLang="zh-CN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HEALTH SCORE FOR PEOPLE </a:t>
              </a:r>
              <a:endParaRPr kumimoji="1" lang="zh-CN" altLang="en-US" sz="2000" b="1" kern="0" dirty="0">
                <a:blipFill>
                  <a:blip r:embed="rId2"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grpSp>
          <p:nvGrpSpPr>
            <p:cNvPr id="90" name="组 89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i="0" u="none" strike="noStrike" kern="0" cap="none" spc="0" normalizeH="0" baseline="0" noProof="0" dirty="0">
                    <a:ln>
                      <a:noFill/>
                    </a:ln>
                    <a:blipFill>
                      <a:blip r:embed="rId2"/>
                      <a:stretch>
                        <a:fillRect/>
                      </a:stretch>
                    </a:blipFill>
                    <a:effectLst/>
                    <a:uLnTx/>
                    <a:uFillTx/>
                    <a:ea typeface="微软雅黑" charset="0"/>
                  </a:rPr>
                  <a:t>B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7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4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D3D3D"/>
      </a:accent1>
      <a:accent2>
        <a:srgbClr val="2F84B8"/>
      </a:accent2>
      <a:accent3>
        <a:srgbClr val="9A9F9F"/>
      </a:accent3>
      <a:accent4>
        <a:srgbClr val="666666"/>
      </a:accent4>
      <a:accent5>
        <a:srgbClr val="D2D2D2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599</TotalTime>
  <Words>842</Words>
  <Application>Microsoft Office PowerPoint</Application>
  <PresentationFormat>Widescreen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宋体</vt:lpstr>
      <vt:lpstr>微软雅黑</vt:lpstr>
      <vt:lpstr>微软雅黑</vt:lpstr>
      <vt:lpstr>Arial</vt:lpstr>
      <vt:lpstr>Calibri</vt:lpstr>
      <vt:lpstr>Century Gothic</vt:lpstr>
      <vt:lpstr>Segoe UI Light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Nyasha Keith</cp:lastModifiedBy>
  <cp:revision>120</cp:revision>
  <dcterms:created xsi:type="dcterms:W3CDTF">2015-08-18T02:51:41Z</dcterms:created>
  <dcterms:modified xsi:type="dcterms:W3CDTF">2018-06-17T04:45:01Z</dcterms:modified>
  <cp:category/>
</cp:coreProperties>
</file>